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8" d="100"/>
          <a:sy n="68" d="100"/>
        </p:scale>
        <p:origin x="5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5122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rgbClr val="0507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507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era_slide_assets/slide_01_pic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97280" y="5870448"/>
            <a:ext cx="996696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fantasy adventure about prophecy, courage, identity, and the choices that shape who we become.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507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era_slide_assets/slide_02_pic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3886200" cy="6327648"/>
          </a:xfrm>
          <a:prstGeom prst="rect">
            <a:avLst/>
          </a:prstGeom>
          <a:solidFill>
            <a:srgbClr val="05070B">
              <a:alpha val="97000"/>
            </a:srgbClr>
          </a:solidFill>
          <a:ln w="12700">
            <a:solidFill>
              <a:srgbClr val="05070B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3767328" y="0"/>
            <a:ext cx="45720" cy="6327648"/>
          </a:xfrm>
          <a:prstGeom prst="rect">
            <a:avLst/>
          </a:prstGeom>
          <a:solidFill>
            <a:srgbClr val="1A1F29">
              <a:alpha val="85000"/>
            </a:srgbClr>
          </a:solidFill>
          <a:ln w="12700">
            <a:solidFill>
              <a:srgbClr val="1A1F29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38912" y="384048"/>
            <a:ext cx="315468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AUTHOR STORY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438912" y="731520"/>
            <a:ext cx="3127248" cy="9601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More Than Forty Years in the Making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438912" y="1783080"/>
            <a:ext cx="1965960" cy="0"/>
          </a:xfrm>
          <a:prstGeom prst="line">
            <a:avLst/>
          </a:prstGeom>
          <a:noFill/>
          <a:ln w="15240">
            <a:solidFill>
              <a:srgbClr val="D9B46B">
                <a:alpha val="9200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75488" y="2057400"/>
            <a:ext cx="2999232" cy="2788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Born from an idea that began decades ago, Eera grew into a complete fantasy world of moons, ancient roads, hidden powers, and hard choices.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475488" y="5257800"/>
            <a:ext cx="2999232" cy="6583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long road.</a:t>
            </a:r>
            <a:endParaRPr lang="en-US" sz="1900" dirty="0"/>
          </a:p>
          <a:p>
            <a:pPr marL="0" indent="0" algn="l">
              <a:buNone/>
            </a:pPr>
            <a:r>
              <a:rPr lang="en-US" sz="19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finished world.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3886200" y="6327648"/>
            <a:ext cx="8305495" cy="530352"/>
          </a:xfrm>
          <a:prstGeom prst="rect">
            <a:avLst/>
          </a:prstGeom>
          <a:solidFill>
            <a:srgbClr val="05070B">
              <a:alpha val="96000"/>
            </a:srgbClr>
          </a:solidFill>
          <a:ln w="12700">
            <a:solidFill>
              <a:srgbClr val="05070B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160520" y="6464808"/>
            <a:ext cx="7543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D8D0C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Douglas Podaima  •  Author, educator, storyteller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507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era_slide_assets/slide_04_pic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3886200" cy="6327648"/>
          </a:xfrm>
          <a:prstGeom prst="rect">
            <a:avLst/>
          </a:prstGeom>
          <a:solidFill>
            <a:srgbClr val="05070B">
              <a:alpha val="97000"/>
            </a:srgbClr>
          </a:solidFill>
          <a:ln w="12700">
            <a:solidFill>
              <a:srgbClr val="05070B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3767328" y="0"/>
            <a:ext cx="45720" cy="6327648"/>
          </a:xfrm>
          <a:prstGeom prst="rect">
            <a:avLst/>
          </a:prstGeom>
          <a:solidFill>
            <a:srgbClr val="1A1F29">
              <a:alpha val="85000"/>
            </a:srgbClr>
          </a:solidFill>
          <a:ln w="12700">
            <a:solidFill>
              <a:srgbClr val="1A1F29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38912" y="384048"/>
            <a:ext cx="315468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WORLD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438912" y="731520"/>
            <a:ext cx="3127248" cy="9601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World Beneath Two Moons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438912" y="1783080"/>
            <a:ext cx="1965960" cy="0"/>
          </a:xfrm>
          <a:prstGeom prst="line">
            <a:avLst/>
          </a:prstGeom>
          <a:noFill/>
          <a:ln w="15240">
            <a:solidFill>
              <a:srgbClr val="D9B46B">
                <a:alpha val="9200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75488" y="2057400"/>
            <a:ext cx="2999232" cy="2788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crimson moon signals passion and change.</a:t>
            </a:r>
            <a:endParaRPr lang="en-US" sz="1700" dirty="0"/>
          </a:p>
          <a:p>
            <a:pPr marL="0" indent="0" algn="l">
              <a:buNone/>
            </a:pPr>
            <a:endParaRPr lang="en-US" sz="1700" dirty="0"/>
          </a:p>
          <a:p>
            <a:pPr marL="0" indent="0" algn="l">
              <a:buNone/>
            </a:pPr>
            <a:r>
              <a:rPr lang="en-US" sz="17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dark moon carries secrets and shadow.</a:t>
            </a:r>
            <a:endParaRPr lang="en-US" sz="1700" dirty="0"/>
          </a:p>
          <a:p>
            <a:pPr marL="0" indent="0" algn="l">
              <a:buNone/>
            </a:pPr>
            <a:endParaRPr lang="en-US" sz="1700" dirty="0"/>
          </a:p>
          <a:p>
            <a:pPr marL="0" indent="0" algn="l">
              <a:buNone/>
            </a:pPr>
            <a:r>
              <a:rPr lang="en-US" sz="17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Together, they shape the fate of Eera.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475488" y="5257800"/>
            <a:ext cx="2999232" cy="6583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sky carries a warning.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3886200" y="6327648"/>
            <a:ext cx="8305495" cy="530352"/>
          </a:xfrm>
          <a:prstGeom prst="rect">
            <a:avLst/>
          </a:prstGeom>
          <a:solidFill>
            <a:srgbClr val="05070B">
              <a:alpha val="96000"/>
            </a:srgbClr>
          </a:solidFill>
          <a:ln w="12700">
            <a:solidFill>
              <a:srgbClr val="05070B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160520" y="6464808"/>
            <a:ext cx="7543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D8D0C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Eera: The Fractured Path  •  Douglas Podaima  •  Classroom &amp; School Presentation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507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era_slide_assets/slide_05_pic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3886200" cy="6327648"/>
          </a:xfrm>
          <a:prstGeom prst="rect">
            <a:avLst/>
          </a:prstGeom>
          <a:solidFill>
            <a:srgbClr val="05070B">
              <a:alpha val="97000"/>
            </a:srgbClr>
          </a:solidFill>
          <a:ln w="12700">
            <a:solidFill>
              <a:srgbClr val="05070B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3767328" y="0"/>
            <a:ext cx="45720" cy="6327648"/>
          </a:xfrm>
          <a:prstGeom prst="rect">
            <a:avLst/>
          </a:prstGeom>
          <a:solidFill>
            <a:srgbClr val="1A1F29">
              <a:alpha val="85000"/>
            </a:srgbClr>
          </a:solidFill>
          <a:ln w="12700">
            <a:solidFill>
              <a:srgbClr val="1A1F29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38912" y="384048"/>
            <a:ext cx="315468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MYSTERY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438912" y="731520"/>
            <a:ext cx="3127248" cy="9601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the Heavens Move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438912" y="1783080"/>
            <a:ext cx="1965960" cy="0"/>
          </a:xfrm>
          <a:prstGeom prst="line">
            <a:avLst/>
          </a:prstGeom>
          <a:noFill/>
          <a:ln w="15240">
            <a:solidFill>
              <a:srgbClr val="D9B46B">
                <a:alpha val="9200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75488" y="2057400"/>
            <a:ext cx="2999232" cy="2788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Eclipses reveal what is hidden.</a:t>
            </a:r>
            <a:endParaRPr lang="en-US" sz="1700" dirty="0"/>
          </a:p>
          <a:p>
            <a:pPr marL="0" indent="0" algn="l">
              <a:buNone/>
            </a:pPr>
            <a:endParaRPr lang="en-US" sz="1700" dirty="0"/>
          </a:p>
          <a:p>
            <a:pPr marL="0" indent="0" algn="l">
              <a:buNone/>
            </a:pPr>
            <a:r>
              <a:rPr lang="en-US" sz="17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Ancient places awaken.</a:t>
            </a:r>
            <a:endParaRPr lang="en-US" sz="1700" dirty="0"/>
          </a:p>
          <a:p>
            <a:pPr marL="0" indent="0" algn="l">
              <a:buNone/>
            </a:pPr>
            <a:endParaRPr lang="en-US" sz="1700" dirty="0"/>
          </a:p>
          <a:p>
            <a:pPr marL="0" indent="0" algn="l">
              <a:buNone/>
            </a:pPr>
            <a:r>
              <a:rPr lang="en-US" sz="17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Doors thought forever sealed begin to open.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475488" y="5257800"/>
            <a:ext cx="2999232" cy="6583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 every answer arrives safely.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3886200" y="6327648"/>
            <a:ext cx="8305495" cy="530352"/>
          </a:xfrm>
          <a:prstGeom prst="rect">
            <a:avLst/>
          </a:prstGeom>
          <a:solidFill>
            <a:srgbClr val="05070B">
              <a:alpha val="96000"/>
            </a:srgbClr>
          </a:solidFill>
          <a:ln w="12700">
            <a:solidFill>
              <a:srgbClr val="05070B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160520" y="6464808"/>
            <a:ext cx="7543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D8D0C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Eera: The Fractured Path  •  Douglas Podaima  •  Classroom &amp; School Presentation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507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era_slide_assets/slide_06_pic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3886200" cy="6327648"/>
          </a:xfrm>
          <a:prstGeom prst="rect">
            <a:avLst/>
          </a:prstGeom>
          <a:solidFill>
            <a:srgbClr val="05070B">
              <a:alpha val="97000"/>
            </a:srgbClr>
          </a:solidFill>
          <a:ln w="12700">
            <a:solidFill>
              <a:srgbClr val="05070B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3767328" y="0"/>
            <a:ext cx="45720" cy="6327648"/>
          </a:xfrm>
          <a:prstGeom prst="rect">
            <a:avLst/>
          </a:prstGeom>
          <a:solidFill>
            <a:srgbClr val="1A1F29">
              <a:alpha val="85000"/>
            </a:srgbClr>
          </a:solidFill>
          <a:ln w="12700">
            <a:solidFill>
              <a:srgbClr val="1A1F29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38912" y="384048"/>
            <a:ext cx="315468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PROPHECY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438912" y="731520"/>
            <a:ext cx="3127248" cy="9601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Born of Prophecy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438912" y="1783080"/>
            <a:ext cx="1965960" cy="0"/>
          </a:xfrm>
          <a:prstGeom prst="line">
            <a:avLst/>
          </a:prstGeom>
          <a:noFill/>
          <a:ln w="15240">
            <a:solidFill>
              <a:srgbClr val="D9B46B">
                <a:alpha val="9200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75488" y="2057400"/>
            <a:ext cx="2999232" cy="2788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a time of darkness, a child is born.</a:t>
            </a:r>
            <a:endParaRPr lang="en-US" sz="1700" dirty="0"/>
          </a:p>
          <a:p>
            <a:pPr marL="0" indent="0" algn="l">
              <a:buNone/>
            </a:pPr>
            <a:endParaRPr lang="en-US" sz="1700" dirty="0"/>
          </a:p>
          <a:p>
            <a:pPr marL="0" indent="0" algn="l">
              <a:buNone/>
            </a:pPr>
            <a:r>
              <a:rPr lang="en-US" sz="17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Child of Light.</a:t>
            </a:r>
            <a:endParaRPr lang="en-US" sz="1700" dirty="0"/>
          </a:p>
          <a:p>
            <a:pPr marL="0" indent="0" algn="l">
              <a:buNone/>
            </a:pPr>
            <a:endParaRPr lang="en-US" sz="1700" dirty="0"/>
          </a:p>
          <a:p>
            <a:pPr marL="0" indent="0" algn="l">
              <a:buNone/>
            </a:pPr>
            <a:r>
              <a:rPr lang="en-US" sz="17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spark of hope.</a:t>
            </a:r>
            <a:endParaRPr lang="en-US" sz="1700" dirty="0"/>
          </a:p>
          <a:p>
            <a:pPr marL="0" indent="0" algn="l">
              <a:buNone/>
            </a:pPr>
            <a:endParaRPr lang="en-US" sz="1700" dirty="0"/>
          </a:p>
          <a:p>
            <a:pPr marL="0" indent="0" algn="l">
              <a:buNone/>
            </a:pPr>
            <a:r>
              <a:rPr lang="en-US" sz="17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destiny no one fully understands.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475488" y="5257800"/>
            <a:ext cx="2999232" cy="6583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Hope begins quietly.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3886200" y="6327648"/>
            <a:ext cx="8305495" cy="530352"/>
          </a:xfrm>
          <a:prstGeom prst="rect">
            <a:avLst/>
          </a:prstGeom>
          <a:solidFill>
            <a:srgbClr val="05070B">
              <a:alpha val="96000"/>
            </a:srgbClr>
          </a:solidFill>
          <a:ln w="12700">
            <a:solidFill>
              <a:srgbClr val="05070B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160520" y="6464808"/>
            <a:ext cx="7543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D8D0C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Eera: The Fractured Path  •  Douglas Podaima  •  Classroom &amp; School Presentation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507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era_slide_assets/slide_07_pic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3886200" cy="6327648"/>
          </a:xfrm>
          <a:prstGeom prst="rect">
            <a:avLst/>
          </a:prstGeom>
          <a:solidFill>
            <a:srgbClr val="05070B">
              <a:alpha val="97000"/>
            </a:srgbClr>
          </a:solidFill>
          <a:ln w="12700">
            <a:solidFill>
              <a:srgbClr val="05070B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3767328" y="0"/>
            <a:ext cx="45720" cy="6327648"/>
          </a:xfrm>
          <a:prstGeom prst="rect">
            <a:avLst/>
          </a:prstGeom>
          <a:solidFill>
            <a:srgbClr val="1A1F29">
              <a:alpha val="85000"/>
            </a:srgbClr>
          </a:solidFill>
          <a:ln w="12700">
            <a:solidFill>
              <a:srgbClr val="1A1F29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38912" y="384048"/>
            <a:ext cx="315468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GUARDIANS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438912" y="731520"/>
            <a:ext cx="3127248" cy="9601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Guides on a Dangerous Road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438912" y="1783080"/>
            <a:ext cx="1965960" cy="0"/>
          </a:xfrm>
          <a:prstGeom prst="line">
            <a:avLst/>
          </a:prstGeom>
          <a:noFill/>
          <a:ln w="15240">
            <a:solidFill>
              <a:srgbClr val="D9B46B">
                <a:alpha val="9200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75488" y="2057400"/>
            <a:ext cx="2999232" cy="2788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Nalandar brings wisdom.</a:t>
            </a:r>
            <a:endParaRPr lang="en-US" sz="1700" dirty="0"/>
          </a:p>
          <a:p>
            <a:pPr marL="0" indent="0" algn="l">
              <a:buNone/>
            </a:pPr>
            <a:endParaRPr lang="en-US" sz="1700" dirty="0"/>
          </a:p>
          <a:p>
            <a:pPr marL="0" indent="0" algn="l">
              <a:buNone/>
            </a:pPr>
            <a:r>
              <a:rPr lang="en-US" sz="17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Luna brings instinct and loyalty.</a:t>
            </a:r>
            <a:endParaRPr lang="en-US" sz="1700" dirty="0"/>
          </a:p>
          <a:p>
            <a:pPr marL="0" indent="0" algn="l">
              <a:buNone/>
            </a:pPr>
            <a:endParaRPr lang="en-US" sz="1700" dirty="0"/>
          </a:p>
          <a:p>
            <a:pPr marL="0" indent="0" algn="l">
              <a:buNone/>
            </a:pPr>
            <a:r>
              <a:rPr lang="en-US" sz="17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Zoona brings courage, love, and the strength to protect what matters.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475488" y="5257800"/>
            <a:ext cx="2999232" cy="6583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Power is not the same as purpose.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3886200" y="6327648"/>
            <a:ext cx="8305495" cy="530352"/>
          </a:xfrm>
          <a:prstGeom prst="rect">
            <a:avLst/>
          </a:prstGeom>
          <a:solidFill>
            <a:srgbClr val="05070B">
              <a:alpha val="96000"/>
            </a:srgbClr>
          </a:solidFill>
          <a:ln w="12700">
            <a:solidFill>
              <a:srgbClr val="05070B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160520" y="6464808"/>
            <a:ext cx="7543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D8D0C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Eera: The Fractured Path  •  Douglas Podaima  •  Classroom &amp; School Presentation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507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era_slide_assets/slide_08_pic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3886200" cy="6327648"/>
          </a:xfrm>
          <a:prstGeom prst="rect">
            <a:avLst/>
          </a:prstGeom>
          <a:solidFill>
            <a:srgbClr val="05070B">
              <a:alpha val="97000"/>
            </a:srgbClr>
          </a:solidFill>
          <a:ln w="12700">
            <a:solidFill>
              <a:srgbClr val="05070B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3767328" y="0"/>
            <a:ext cx="45720" cy="6327648"/>
          </a:xfrm>
          <a:prstGeom prst="rect">
            <a:avLst/>
          </a:prstGeom>
          <a:solidFill>
            <a:srgbClr val="1A1F29">
              <a:alpha val="85000"/>
            </a:srgbClr>
          </a:solidFill>
          <a:ln w="12700">
            <a:solidFill>
              <a:srgbClr val="1A1F29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38912" y="384048"/>
            <a:ext cx="315468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PEOPLES OF EERA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438912" y="731520"/>
            <a:ext cx="3127248" cy="9601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World of Many Peoples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438912" y="1783080"/>
            <a:ext cx="1965960" cy="0"/>
          </a:xfrm>
          <a:prstGeom prst="line">
            <a:avLst/>
          </a:prstGeom>
          <a:noFill/>
          <a:ln w="15240">
            <a:solidFill>
              <a:srgbClr val="D9B46B">
                <a:alpha val="9200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75488" y="2057400"/>
            <a:ext cx="2999232" cy="2788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Eerians defend balance and light.</a:t>
            </a:r>
            <a:endParaRPr lang="en-US" sz="1700" dirty="0"/>
          </a:p>
          <a:p>
            <a:pPr marL="0" indent="0" algn="l">
              <a:buNone/>
            </a:pPr>
            <a:endParaRPr lang="en-US" sz="1700" dirty="0"/>
          </a:p>
          <a:p>
            <a:pPr marL="0" indent="0" algn="l">
              <a:buNone/>
            </a:pPr>
            <a:r>
              <a:rPr lang="en-US" sz="17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Ikts are shaped by duty, fear, and ambition.</a:t>
            </a:r>
            <a:endParaRPr lang="en-US" sz="1700" dirty="0"/>
          </a:p>
          <a:p>
            <a:pPr marL="0" indent="0" algn="l">
              <a:buNone/>
            </a:pPr>
            <a:endParaRPr lang="en-US" sz="1700" dirty="0"/>
          </a:p>
          <a:p>
            <a:pPr marL="0" indent="0" algn="l">
              <a:buNone/>
            </a:pPr>
            <a:r>
              <a:rPr lang="en-US" sz="17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Kmoes live by strength and honor.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475488" y="5257800"/>
            <a:ext cx="2999232" cy="6583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Understanding is not the same as agreeing.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3886200" y="6327648"/>
            <a:ext cx="8305495" cy="530352"/>
          </a:xfrm>
          <a:prstGeom prst="rect">
            <a:avLst/>
          </a:prstGeom>
          <a:solidFill>
            <a:srgbClr val="05070B">
              <a:alpha val="96000"/>
            </a:srgbClr>
          </a:solidFill>
          <a:ln w="12700">
            <a:solidFill>
              <a:srgbClr val="05070B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160520" y="6464808"/>
            <a:ext cx="7543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D8D0C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Eera: The Fractured Path  •  Douglas Podaima  •  Classroom &amp; School Presentation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507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era_slide_assets/slide_23_pic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3886200" cy="6327648"/>
          </a:xfrm>
          <a:prstGeom prst="rect">
            <a:avLst/>
          </a:prstGeom>
          <a:solidFill>
            <a:srgbClr val="05070B">
              <a:alpha val="97000"/>
            </a:srgbClr>
          </a:solidFill>
          <a:ln w="12700">
            <a:solidFill>
              <a:srgbClr val="05070B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3767328" y="0"/>
            <a:ext cx="45720" cy="6327648"/>
          </a:xfrm>
          <a:prstGeom prst="rect">
            <a:avLst/>
          </a:prstGeom>
          <a:solidFill>
            <a:srgbClr val="1A1F29">
              <a:alpha val="85000"/>
            </a:srgbClr>
          </a:solidFill>
          <a:ln w="12700">
            <a:solidFill>
              <a:srgbClr val="1A1F29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38912" y="384048"/>
            <a:ext cx="315468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CONFLICT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438912" y="731520"/>
            <a:ext cx="3127248" cy="9601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War Comes to Eera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438912" y="1783080"/>
            <a:ext cx="1965960" cy="0"/>
          </a:xfrm>
          <a:prstGeom prst="line">
            <a:avLst/>
          </a:prstGeom>
          <a:noFill/>
          <a:ln w="15240">
            <a:solidFill>
              <a:srgbClr val="D9B46B">
                <a:alpha val="9200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75488" y="2057400"/>
            <a:ext cx="2999232" cy="2788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Armies march.</a:t>
            </a:r>
            <a:endParaRPr lang="en-US" sz="1700" dirty="0"/>
          </a:p>
          <a:p>
            <a:pPr marL="0" indent="0" algn="l">
              <a:buNone/>
            </a:pPr>
            <a:endParaRPr lang="en-US" sz="1700" dirty="0"/>
          </a:p>
          <a:p>
            <a:pPr marL="0" indent="0" algn="l">
              <a:buNone/>
            </a:pPr>
            <a:r>
              <a:rPr lang="en-US" sz="17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Cities burn.</a:t>
            </a:r>
            <a:endParaRPr lang="en-US" sz="1700" dirty="0"/>
          </a:p>
          <a:p>
            <a:pPr marL="0" indent="0" algn="l">
              <a:buNone/>
            </a:pPr>
            <a:endParaRPr lang="en-US" sz="1700" dirty="0"/>
          </a:p>
          <a:p>
            <a:pPr marL="0" indent="0" algn="l">
              <a:buNone/>
            </a:pPr>
            <a:r>
              <a:rPr lang="en-US" sz="17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But the deepest battles are not fought only with weapons.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475488" y="5257800"/>
            <a:ext cx="2999232" cy="6583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city defends.</a:t>
            </a:r>
            <a:endParaRPr lang="en-US" sz="1900" dirty="0"/>
          </a:p>
          <a:p>
            <a:pPr marL="0" indent="0" algn="l">
              <a:buNone/>
            </a:pPr>
            <a:r>
              <a:rPr lang="en-US" sz="19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people unite.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3886200" y="6327648"/>
            <a:ext cx="8305495" cy="530352"/>
          </a:xfrm>
          <a:prstGeom prst="rect">
            <a:avLst/>
          </a:prstGeom>
          <a:solidFill>
            <a:srgbClr val="05070B">
              <a:alpha val="96000"/>
            </a:srgbClr>
          </a:solidFill>
          <a:ln w="12700">
            <a:solidFill>
              <a:srgbClr val="05070B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160520" y="6464808"/>
            <a:ext cx="7543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D8D0C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Eera: The Fractured Path  •  Douglas Podaima  •  Classroom &amp; School Presentation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507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era_slide_assets/slide_10_pic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3886200" cy="6327648"/>
          </a:xfrm>
          <a:prstGeom prst="rect">
            <a:avLst/>
          </a:prstGeom>
          <a:solidFill>
            <a:srgbClr val="05070B">
              <a:alpha val="97000"/>
            </a:srgbClr>
          </a:solidFill>
          <a:ln w="12700">
            <a:solidFill>
              <a:srgbClr val="05070B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3767328" y="0"/>
            <a:ext cx="45720" cy="6327648"/>
          </a:xfrm>
          <a:prstGeom prst="rect">
            <a:avLst/>
          </a:prstGeom>
          <a:solidFill>
            <a:srgbClr val="1A1F29">
              <a:alpha val="85000"/>
            </a:srgbClr>
          </a:solidFill>
          <a:ln w="12700">
            <a:solidFill>
              <a:srgbClr val="1A1F29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38912" y="384048"/>
            <a:ext cx="315468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ROAD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438912" y="731520"/>
            <a:ext cx="3127248" cy="9601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Fractured Path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438912" y="1783080"/>
            <a:ext cx="1965960" cy="0"/>
          </a:xfrm>
          <a:prstGeom prst="line">
            <a:avLst/>
          </a:prstGeom>
          <a:noFill/>
          <a:ln w="15240">
            <a:solidFill>
              <a:srgbClr val="D9B46B">
                <a:alpha val="9200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75488" y="2057400"/>
            <a:ext cx="2999232" cy="2788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Across ancient lands.</a:t>
            </a:r>
            <a:endParaRPr lang="en-US" sz="1700" dirty="0"/>
          </a:p>
          <a:p>
            <a:pPr marL="0" indent="0" algn="l">
              <a:buNone/>
            </a:pPr>
            <a:endParaRPr lang="en-US" sz="1700" dirty="0"/>
          </a:p>
          <a:p>
            <a:pPr marL="0" indent="0" algn="l">
              <a:buNone/>
            </a:pPr>
            <a:r>
              <a:rPr lang="en-US" sz="17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Through forgotten places.</a:t>
            </a:r>
            <a:endParaRPr lang="en-US" sz="1700" dirty="0"/>
          </a:p>
          <a:p>
            <a:pPr marL="0" indent="0" algn="l">
              <a:buNone/>
            </a:pPr>
            <a:endParaRPr lang="en-US" sz="1700" dirty="0"/>
          </a:p>
          <a:p>
            <a:pPr marL="0" indent="0" algn="l">
              <a:buNone/>
            </a:pPr>
            <a:r>
              <a:rPr lang="en-US" sz="17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road is broken, the destination uncertain, and every step demands a choice.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475488" y="5257800"/>
            <a:ext cx="2999232" cy="6583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journey changes us all.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3886200" y="6327648"/>
            <a:ext cx="8305495" cy="530352"/>
          </a:xfrm>
          <a:prstGeom prst="rect">
            <a:avLst/>
          </a:prstGeom>
          <a:solidFill>
            <a:srgbClr val="05070B">
              <a:alpha val="96000"/>
            </a:srgbClr>
          </a:solidFill>
          <a:ln w="12700">
            <a:solidFill>
              <a:srgbClr val="05070B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160520" y="6464808"/>
            <a:ext cx="7543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D8D0C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Eera: The Fractured Path  •  Douglas Podaima  •  Classroom &amp; School Presentation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507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era_slide_assets/slide_12_pic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3886200" cy="6327648"/>
          </a:xfrm>
          <a:prstGeom prst="rect">
            <a:avLst/>
          </a:prstGeom>
          <a:solidFill>
            <a:srgbClr val="05070B">
              <a:alpha val="97000"/>
            </a:srgbClr>
          </a:solidFill>
          <a:ln w="12700">
            <a:solidFill>
              <a:srgbClr val="05070B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3767328" y="0"/>
            <a:ext cx="45720" cy="6327648"/>
          </a:xfrm>
          <a:prstGeom prst="rect">
            <a:avLst/>
          </a:prstGeom>
          <a:solidFill>
            <a:srgbClr val="1A1F29">
              <a:alpha val="85000"/>
            </a:srgbClr>
          </a:solidFill>
          <a:ln w="12700">
            <a:solidFill>
              <a:srgbClr val="1A1F29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38912" y="384048"/>
            <a:ext cx="315468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COMPANIONS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438912" y="731520"/>
            <a:ext cx="3127248" cy="9601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 Alone on the Path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438912" y="1783080"/>
            <a:ext cx="1965960" cy="0"/>
          </a:xfrm>
          <a:prstGeom prst="line">
            <a:avLst/>
          </a:prstGeom>
          <a:noFill/>
          <a:ln w="15240">
            <a:solidFill>
              <a:srgbClr val="D9B46B">
                <a:alpha val="9200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75488" y="2057400"/>
            <a:ext cx="2999232" cy="2788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Loyalty.</a:t>
            </a:r>
            <a:endParaRPr lang="en-US" sz="1700" dirty="0"/>
          </a:p>
          <a:p>
            <a:pPr marL="0" indent="0" algn="l">
              <a:buNone/>
            </a:pPr>
            <a:endParaRPr lang="en-US" sz="1700" dirty="0"/>
          </a:p>
          <a:p>
            <a:pPr marL="0" indent="0" algn="l">
              <a:buNone/>
            </a:pPr>
            <a:r>
              <a:rPr lang="en-US" sz="17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Truth.</a:t>
            </a:r>
            <a:endParaRPr lang="en-US" sz="1700" dirty="0"/>
          </a:p>
          <a:p>
            <a:pPr marL="0" indent="0" algn="l">
              <a:buNone/>
            </a:pPr>
            <a:endParaRPr lang="en-US" sz="1700" dirty="0"/>
          </a:p>
          <a:p>
            <a:pPr marL="0" indent="0" algn="l">
              <a:buNone/>
            </a:pPr>
            <a:r>
              <a:rPr lang="en-US" sz="17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Courage.</a:t>
            </a:r>
            <a:endParaRPr lang="en-US" sz="1700" dirty="0"/>
          </a:p>
          <a:p>
            <a:pPr marL="0" indent="0" algn="l">
              <a:buNone/>
            </a:pPr>
            <a:endParaRPr lang="en-US" sz="1700" dirty="0"/>
          </a:p>
          <a:p>
            <a:pPr marL="0" indent="0" algn="l">
              <a:buNone/>
            </a:pPr>
            <a:r>
              <a:rPr lang="en-US" sz="17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Friendship and trust become as important as any sword or spell.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475488" y="5257800"/>
            <a:ext cx="2999232" cy="6583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one becomes whole alone.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3886200" y="6327648"/>
            <a:ext cx="8305495" cy="530352"/>
          </a:xfrm>
          <a:prstGeom prst="rect">
            <a:avLst/>
          </a:prstGeom>
          <a:solidFill>
            <a:srgbClr val="05070B">
              <a:alpha val="96000"/>
            </a:srgbClr>
          </a:solidFill>
          <a:ln w="12700">
            <a:solidFill>
              <a:srgbClr val="05070B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160520" y="6464808"/>
            <a:ext cx="7543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D8D0C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Eera: The Fractured Path  •  Douglas Podaima  •  Classroom &amp; School Presentation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507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era_slide_assets/slide_14_pic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3886200" cy="6327648"/>
          </a:xfrm>
          <a:prstGeom prst="rect">
            <a:avLst/>
          </a:prstGeom>
          <a:solidFill>
            <a:srgbClr val="05070B">
              <a:alpha val="97000"/>
            </a:srgbClr>
          </a:solidFill>
          <a:ln w="12700">
            <a:solidFill>
              <a:srgbClr val="05070B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3767328" y="0"/>
            <a:ext cx="45720" cy="6327648"/>
          </a:xfrm>
          <a:prstGeom prst="rect">
            <a:avLst/>
          </a:prstGeom>
          <a:solidFill>
            <a:srgbClr val="1A1F29">
              <a:alpha val="85000"/>
            </a:srgbClr>
          </a:solidFill>
          <a:ln w="12700">
            <a:solidFill>
              <a:srgbClr val="1A1F29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38912" y="384048"/>
            <a:ext cx="315468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AMHOR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438912" y="731520"/>
            <a:ext cx="3127248" cy="9601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Darkness, Doubt, and Choice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438912" y="1783080"/>
            <a:ext cx="1965960" cy="0"/>
          </a:xfrm>
          <a:prstGeom prst="line">
            <a:avLst/>
          </a:prstGeom>
          <a:noFill/>
          <a:ln w="15240">
            <a:solidFill>
              <a:srgbClr val="D9B46B">
                <a:alpha val="9200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75488" y="2057400"/>
            <a:ext cx="2999232" cy="2788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Amhor seeks knowledge.</a:t>
            </a:r>
            <a:endParaRPr lang="en-US" sz="1700" dirty="0"/>
          </a:p>
          <a:p>
            <a:pPr marL="0" indent="0" algn="l">
              <a:buNone/>
            </a:pPr>
            <a:endParaRPr lang="en-US" sz="1700" dirty="0"/>
          </a:p>
          <a:p>
            <a:pPr marL="0" indent="0" algn="l">
              <a:buNone/>
            </a:pPr>
            <a:r>
              <a:rPr lang="en-US" sz="17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commands fear.</a:t>
            </a:r>
            <a:endParaRPr lang="en-US" sz="1700" dirty="0"/>
          </a:p>
          <a:p>
            <a:pPr marL="0" indent="0" algn="l">
              <a:buNone/>
            </a:pPr>
            <a:endParaRPr lang="en-US" sz="1700" dirty="0"/>
          </a:p>
          <a:p>
            <a:pPr marL="0" indent="0" algn="l">
              <a:buNone/>
            </a:pPr>
            <a:r>
              <a:rPr lang="en-US" sz="17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Yet something within him begins to question the path he has chosen.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475488" y="5257800"/>
            <a:ext cx="2999232" cy="6583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will he become?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3886200" y="6327648"/>
            <a:ext cx="8305495" cy="530352"/>
          </a:xfrm>
          <a:prstGeom prst="rect">
            <a:avLst/>
          </a:prstGeom>
          <a:solidFill>
            <a:srgbClr val="05070B">
              <a:alpha val="96000"/>
            </a:srgbClr>
          </a:solidFill>
          <a:ln w="12700">
            <a:solidFill>
              <a:srgbClr val="05070B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160520" y="6464808"/>
            <a:ext cx="7543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D8D0C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Eera: The Fractured Path  •  Douglas Podaima  •  Classroom &amp; School Presentation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507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era_slide_assets/slide_19_pic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3886200" cy="6327648"/>
          </a:xfrm>
          <a:prstGeom prst="rect">
            <a:avLst/>
          </a:prstGeom>
          <a:solidFill>
            <a:srgbClr val="05070B">
              <a:alpha val="97000"/>
            </a:srgbClr>
          </a:solidFill>
          <a:ln w="12700">
            <a:solidFill>
              <a:srgbClr val="05070B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3767328" y="0"/>
            <a:ext cx="45720" cy="6327648"/>
          </a:xfrm>
          <a:prstGeom prst="rect">
            <a:avLst/>
          </a:prstGeom>
          <a:solidFill>
            <a:srgbClr val="1A1F29">
              <a:alpha val="85000"/>
            </a:srgbClr>
          </a:solidFill>
          <a:ln w="12700">
            <a:solidFill>
              <a:srgbClr val="1A1F29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38912" y="384048"/>
            <a:ext cx="315468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ANCIENT SECRETS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438912" y="731520"/>
            <a:ext cx="3127248" cy="9601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Knowledge and Wisdom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438912" y="1783080"/>
            <a:ext cx="1965960" cy="0"/>
          </a:xfrm>
          <a:prstGeom prst="line">
            <a:avLst/>
          </a:prstGeom>
          <a:noFill/>
          <a:ln w="15240">
            <a:solidFill>
              <a:srgbClr val="D9B46B">
                <a:alpha val="9200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75488" y="2057400"/>
            <a:ext cx="2999232" cy="2788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Guardians still watch.</a:t>
            </a:r>
            <a:endParaRPr lang="en-US" sz="1700" dirty="0"/>
          </a:p>
          <a:p>
            <a:pPr marL="0" indent="0" algn="l">
              <a:buNone/>
            </a:pPr>
            <a:endParaRPr lang="en-US" sz="1700" dirty="0"/>
          </a:p>
          <a:p>
            <a:pPr marL="0" indent="0" algn="l">
              <a:buNone/>
            </a:pPr>
            <a:r>
              <a:rPr lang="en-US" sz="17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Doors remain sealed.</a:t>
            </a:r>
            <a:endParaRPr lang="en-US" sz="1700" dirty="0"/>
          </a:p>
          <a:p>
            <a:pPr marL="0" indent="0" algn="l">
              <a:buNone/>
            </a:pPr>
            <a:endParaRPr lang="en-US" sz="1700" dirty="0"/>
          </a:p>
          <a:p>
            <a:pPr marL="0" indent="0" algn="l">
              <a:buNone/>
            </a:pPr>
            <a:r>
              <a:rPr lang="en-US" sz="17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Some truths are dangerous because of the hearts that seek them.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475488" y="5257800"/>
            <a:ext cx="2999232" cy="6583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Knowledge is power.</a:t>
            </a:r>
            <a:endParaRPr lang="en-US" sz="1900" dirty="0"/>
          </a:p>
          <a:p>
            <a:pPr marL="0" indent="0" algn="l">
              <a:buNone/>
            </a:pPr>
            <a:r>
              <a:rPr lang="en-US" sz="19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Wisdom is choice.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3886200" y="6327648"/>
            <a:ext cx="8305495" cy="530352"/>
          </a:xfrm>
          <a:prstGeom prst="rect">
            <a:avLst/>
          </a:prstGeom>
          <a:solidFill>
            <a:srgbClr val="05070B">
              <a:alpha val="96000"/>
            </a:srgbClr>
          </a:solidFill>
          <a:ln w="12700">
            <a:solidFill>
              <a:srgbClr val="05070B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160520" y="6464808"/>
            <a:ext cx="7543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D8D0C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Eera: The Fractured Path  •  Douglas Podaima  •  Classroom &amp; School Presentation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507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era_slide_assets/slide_21_pic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3886200" cy="6327648"/>
          </a:xfrm>
          <a:prstGeom prst="rect">
            <a:avLst/>
          </a:prstGeom>
          <a:solidFill>
            <a:srgbClr val="05070B">
              <a:alpha val="97000"/>
            </a:srgbClr>
          </a:solidFill>
          <a:ln w="12700">
            <a:solidFill>
              <a:srgbClr val="05070B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3767328" y="0"/>
            <a:ext cx="45720" cy="6327648"/>
          </a:xfrm>
          <a:prstGeom prst="rect">
            <a:avLst/>
          </a:prstGeom>
          <a:solidFill>
            <a:srgbClr val="1A1F29">
              <a:alpha val="85000"/>
            </a:srgbClr>
          </a:solidFill>
          <a:ln w="12700">
            <a:solidFill>
              <a:srgbClr val="1A1F29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38912" y="384048"/>
            <a:ext cx="315468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THEMES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438912" y="731520"/>
            <a:ext cx="3127248" cy="9601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Choices That Define Us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438912" y="1783080"/>
            <a:ext cx="1965960" cy="0"/>
          </a:xfrm>
          <a:prstGeom prst="line">
            <a:avLst/>
          </a:prstGeom>
          <a:noFill/>
          <a:ln w="15240">
            <a:solidFill>
              <a:srgbClr val="D9B46B">
                <a:alpha val="9200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75488" y="2057400"/>
            <a:ext cx="2999232" cy="2788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 all battles are fought with swords.</a:t>
            </a:r>
            <a:endParaRPr lang="en-US" sz="1700" dirty="0"/>
          </a:p>
          <a:p>
            <a:pPr marL="0" indent="0" algn="l">
              <a:buNone/>
            </a:pPr>
            <a:endParaRPr lang="en-US" sz="1700" dirty="0"/>
          </a:p>
          <a:p>
            <a:pPr marL="0" indent="0" algn="l">
              <a:buNone/>
            </a:pPr>
            <a:r>
              <a:rPr lang="en-US" sz="17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 all victories are won in war.</a:t>
            </a:r>
            <a:endParaRPr lang="en-US" sz="1700" dirty="0"/>
          </a:p>
          <a:p>
            <a:pPr marL="0" indent="0" algn="l">
              <a:buNone/>
            </a:pPr>
            <a:endParaRPr lang="en-US" sz="1700" dirty="0"/>
          </a:p>
          <a:p>
            <a:pPr marL="0" indent="0" algn="l">
              <a:buNone/>
            </a:pPr>
            <a:r>
              <a:rPr lang="en-US" sz="17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greatest choice is who we become.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475488" y="5257800"/>
            <a:ext cx="2999232" cy="6583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Choose with courage.</a:t>
            </a:r>
            <a:endParaRPr lang="en-US" sz="1900" dirty="0"/>
          </a:p>
          <a:p>
            <a:pPr marL="0" indent="0" algn="l">
              <a:buNone/>
            </a:pPr>
            <a:r>
              <a:rPr lang="en-US" sz="19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Live with honor.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3886200" y="6327648"/>
            <a:ext cx="8305495" cy="530352"/>
          </a:xfrm>
          <a:prstGeom prst="rect">
            <a:avLst/>
          </a:prstGeom>
          <a:solidFill>
            <a:srgbClr val="05070B">
              <a:alpha val="96000"/>
            </a:srgbClr>
          </a:solidFill>
          <a:ln w="12700">
            <a:solidFill>
              <a:srgbClr val="05070B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160520" y="6464808"/>
            <a:ext cx="7543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D8D0C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Eera: The Fractured Path  •  Douglas Podaima  •  Classroom &amp; School Presentation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507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era_slide_assets/slide_20_pic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3886200" cy="6327648"/>
          </a:xfrm>
          <a:prstGeom prst="rect">
            <a:avLst/>
          </a:prstGeom>
          <a:solidFill>
            <a:srgbClr val="05070B">
              <a:alpha val="97000"/>
            </a:srgbClr>
          </a:solidFill>
          <a:ln w="12700">
            <a:solidFill>
              <a:srgbClr val="05070B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3767328" y="0"/>
            <a:ext cx="45720" cy="6327648"/>
          </a:xfrm>
          <a:prstGeom prst="rect">
            <a:avLst/>
          </a:prstGeom>
          <a:solidFill>
            <a:srgbClr val="1A1F29">
              <a:alpha val="85000"/>
            </a:srgbClr>
          </a:solidFill>
          <a:ln w="12700">
            <a:solidFill>
              <a:srgbClr val="1A1F29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38912" y="384048"/>
            <a:ext cx="315468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SCHOOLS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438912" y="731520"/>
            <a:ext cx="3127248" cy="9601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Classroom Package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438912" y="1783080"/>
            <a:ext cx="1965960" cy="0"/>
          </a:xfrm>
          <a:prstGeom prst="line">
            <a:avLst/>
          </a:prstGeom>
          <a:noFill/>
          <a:ln w="15240">
            <a:solidFill>
              <a:srgbClr val="D9B46B">
                <a:alpha val="9200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75488" y="2057400"/>
            <a:ext cx="2999232" cy="2788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Student Novel Study</a:t>
            </a:r>
            <a:endParaRPr lang="en-US" sz="1700" dirty="0"/>
          </a:p>
          <a:p>
            <a:pPr marL="0" indent="0" algn="l">
              <a:buNone/>
            </a:pPr>
            <a:endParaRPr lang="en-US" sz="1700" dirty="0"/>
          </a:p>
          <a:p>
            <a:pPr marL="0" indent="0" algn="l">
              <a:buNone/>
            </a:pPr>
            <a:r>
              <a:rPr lang="en-US" sz="17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Short Teacher’s Guide</a:t>
            </a:r>
            <a:endParaRPr lang="en-US" sz="1700" dirty="0"/>
          </a:p>
          <a:p>
            <a:pPr marL="0" indent="0" algn="l">
              <a:buNone/>
            </a:pPr>
            <a:endParaRPr lang="en-US" sz="1700" dirty="0"/>
          </a:p>
          <a:p>
            <a:pPr marL="0" indent="0" algn="l">
              <a:buNone/>
            </a:pPr>
            <a:r>
              <a:rPr lang="en-US" sz="17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Chapter-by-chapter discussion options</a:t>
            </a:r>
            <a:endParaRPr lang="en-US" sz="1700" dirty="0"/>
          </a:p>
          <a:p>
            <a:pPr marL="0" indent="0" algn="l">
              <a:buNone/>
            </a:pPr>
            <a:endParaRPr lang="en-US" sz="1700" dirty="0"/>
          </a:p>
          <a:p>
            <a:pPr marL="0" indent="0" algn="l">
              <a:buNone/>
            </a:pPr>
            <a:r>
              <a:rPr lang="en-US" sz="17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Themes: identity, courage, prejudice, leadership, responsibility, and choice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475488" y="5257800"/>
            <a:ext cx="2999232" cy="6583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Built to help teachers teach, not bury them in pages.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3886200" y="6327648"/>
            <a:ext cx="8305495" cy="530352"/>
          </a:xfrm>
          <a:prstGeom prst="rect">
            <a:avLst/>
          </a:prstGeom>
          <a:solidFill>
            <a:srgbClr val="05070B">
              <a:alpha val="96000"/>
            </a:srgbClr>
          </a:solidFill>
          <a:ln w="12700">
            <a:solidFill>
              <a:srgbClr val="05070B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160520" y="6464808"/>
            <a:ext cx="7543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D8D0C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Eera school package  •  Student Guide  •  Teacher’s Guide  •  Presentation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507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era_slide_assets/slide_30_pic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5303520" cy="6327648"/>
          </a:xfrm>
          <a:prstGeom prst="rect">
            <a:avLst/>
          </a:prstGeom>
          <a:solidFill>
            <a:srgbClr val="05070B">
              <a:alpha val="97000"/>
            </a:srgbClr>
          </a:solidFill>
          <a:ln w="12700">
            <a:solidFill>
              <a:srgbClr val="05070B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58368" y="576072"/>
            <a:ext cx="425196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buNone/>
            </a:pPr>
            <a:r>
              <a:rPr lang="en-US" sz="48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EERA</a:t>
            </a:r>
            <a:endParaRPr lang="en-US" sz="4800" dirty="0"/>
          </a:p>
        </p:txBody>
      </p:sp>
      <p:sp>
        <p:nvSpPr>
          <p:cNvPr id="5" name="Text 2"/>
          <p:cNvSpPr/>
          <p:nvPr/>
        </p:nvSpPr>
        <p:spPr>
          <a:xfrm>
            <a:off x="694944" y="1353312"/>
            <a:ext cx="420624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FRACTURED PATH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694944" y="1810512"/>
            <a:ext cx="2834640" cy="0"/>
          </a:xfrm>
          <a:prstGeom prst="line">
            <a:avLst/>
          </a:prstGeom>
          <a:noFill/>
          <a:ln w="15240">
            <a:solidFill>
              <a:srgbClr val="D9B46B">
                <a:alpha val="92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13232" y="2057400"/>
            <a:ext cx="3886200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 moons. One broken world.</a:t>
            </a:r>
            <a:endParaRPr lang="en-US" sz="2100" dirty="0"/>
          </a:p>
          <a:p>
            <a:pPr marL="0" indent="0" algn="l">
              <a:buNone/>
            </a:pPr>
            <a:r>
              <a:rPr lang="en-US" sz="21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choice that will shape Eera.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713232" y="3310128"/>
            <a:ext cx="402336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School resources prepared for classroom use: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713232" y="3703320"/>
            <a:ext cx="3657600" cy="8046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Student Novel Study</a:t>
            </a: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Short Teacher’s Guide</a:t>
            </a: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F4EE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15-slide presentation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713232" y="5074920"/>
            <a:ext cx="365760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0D48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Douglas Podaima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713232" y="5422392"/>
            <a:ext cx="365760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buNone/>
            </a:pPr>
            <a:r>
              <a:rPr lang="en-US" sz="1300" dirty="0">
                <a:solidFill>
                  <a:srgbClr val="D8D0C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Author • Educator • Storyteller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7955280" y="438912"/>
            <a:ext cx="2907792" cy="5715000"/>
          </a:xfrm>
          <a:prstGeom prst="rect">
            <a:avLst/>
          </a:prstGeom>
          <a:solidFill>
            <a:srgbClr val="000000"/>
          </a:solidFill>
          <a:ln w="15240">
            <a:solidFill>
              <a:srgbClr val="D9B46B"/>
            </a:solidFill>
            <a:prstDash val="solid"/>
          </a:ln>
        </p:spPr>
      </p:sp>
      <p:pic>
        <p:nvPicPr>
          <p:cNvPr id="13" name="Image 1" descr="/mnt/data/EERA_KINDLE_FRONT_COVER(1) (1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8432" y="512064"/>
            <a:ext cx="2761488" cy="5577840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3886200" y="6327648"/>
            <a:ext cx="8305495" cy="530352"/>
          </a:xfrm>
          <a:prstGeom prst="rect">
            <a:avLst/>
          </a:prstGeom>
          <a:solidFill>
            <a:srgbClr val="05070B">
              <a:alpha val="96000"/>
            </a:srgbClr>
          </a:solidFill>
          <a:ln w="12700">
            <a:solidFill>
              <a:srgbClr val="05070B">
                <a:alpha val="0"/>
              </a:srgbClr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4160520" y="6464808"/>
            <a:ext cx="7543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D8D0C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Eera: The Fractured Path  •  Douglas Podaima  •  Classroom and school presentation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Georgia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715</Words>
  <Application>Microsoft Office PowerPoint</Application>
  <PresentationFormat>Widescreen</PresentationFormat>
  <Paragraphs>150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Douglas Podaima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Eera: The Fractured Path — 15 Slide Presentation</dc:title>
  <dc:subject>Eera: The Fractured Path — school presentation</dc:subject>
  <dc:creator>Douglas Podaima</dc:creator>
  <cp:lastModifiedBy>Douglas Podaima</cp:lastModifiedBy>
  <cp:revision>1</cp:revision>
  <dcterms:created xsi:type="dcterms:W3CDTF">2026-08-30T13:55:37Z</dcterms:created>
  <dcterms:modified xsi:type="dcterms:W3CDTF">2026-08-30T14:12:41Z</dcterms:modified>
</cp:coreProperties>
</file>